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8B69C-005F-4336-9225-8F6B8B1F10B7}" type="datetimeFigureOut">
              <a:rPr lang="en-US" smtClean="0"/>
              <a:pPr/>
              <a:t>12/20/2012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14764-52A6-4055-8518-62FEDA49C9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8B69C-005F-4336-9225-8F6B8B1F10B7}" type="datetimeFigureOut">
              <a:rPr lang="en-US" smtClean="0"/>
              <a:pPr/>
              <a:t>12/20/2012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14764-52A6-4055-8518-62FEDA49C9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8B69C-005F-4336-9225-8F6B8B1F10B7}" type="datetimeFigureOut">
              <a:rPr lang="en-US" smtClean="0"/>
              <a:pPr/>
              <a:t>12/20/2012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14764-52A6-4055-8518-62FEDA49C9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8B69C-005F-4336-9225-8F6B8B1F10B7}" type="datetimeFigureOut">
              <a:rPr lang="en-US" smtClean="0"/>
              <a:pPr/>
              <a:t>12/20/2012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14764-52A6-4055-8518-62FEDA49C9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8B69C-005F-4336-9225-8F6B8B1F10B7}" type="datetimeFigureOut">
              <a:rPr lang="en-US" smtClean="0"/>
              <a:pPr/>
              <a:t>12/20/2012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14764-52A6-4055-8518-62FEDA49C9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8B69C-005F-4336-9225-8F6B8B1F10B7}" type="datetimeFigureOut">
              <a:rPr lang="en-US" smtClean="0"/>
              <a:pPr/>
              <a:t>12/20/2012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14764-52A6-4055-8518-62FEDA49C9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8B69C-005F-4336-9225-8F6B8B1F10B7}" type="datetimeFigureOut">
              <a:rPr lang="en-US" smtClean="0"/>
              <a:pPr/>
              <a:t>12/20/2012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14764-52A6-4055-8518-62FEDA49C9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8B69C-005F-4336-9225-8F6B8B1F10B7}" type="datetimeFigureOut">
              <a:rPr lang="en-US" smtClean="0"/>
              <a:pPr/>
              <a:t>12/20/2012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14764-52A6-4055-8518-62FEDA49C9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8B69C-005F-4336-9225-8F6B8B1F10B7}" type="datetimeFigureOut">
              <a:rPr lang="en-US" smtClean="0"/>
              <a:pPr/>
              <a:t>12/20/2012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14764-52A6-4055-8518-62FEDA49C9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8B69C-005F-4336-9225-8F6B8B1F10B7}" type="datetimeFigureOut">
              <a:rPr lang="en-US" smtClean="0"/>
              <a:pPr/>
              <a:t>12/20/2012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14764-52A6-4055-8518-62FEDA49C9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8B69C-005F-4336-9225-8F6B8B1F10B7}" type="datetimeFigureOut">
              <a:rPr lang="en-US" smtClean="0"/>
              <a:pPr/>
              <a:t>12/20/2012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14764-52A6-4055-8518-62FEDA49C9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8B69C-005F-4336-9225-8F6B8B1F10B7}" type="datetimeFigureOut">
              <a:rPr lang="en-US" smtClean="0"/>
              <a:pPr/>
              <a:t>12/20/2012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14764-52A6-4055-8518-62FEDA49C9F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4572000" cy="68634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b="1" i="1" dirty="0" smtClean="0">
                <a:latin typeface="Century Gothic" pitchFamily="34" charset="0"/>
              </a:rPr>
              <a:t>Wilbur </a:t>
            </a:r>
            <a:r>
              <a:rPr lang="en-US" sz="1200" b="1" i="1" dirty="0">
                <a:latin typeface="Century Gothic" pitchFamily="34" charset="0"/>
              </a:rPr>
              <a:t>Wright and Orville Wright </a:t>
            </a:r>
            <a:endParaRPr lang="en-US" sz="1200" b="1" i="1" dirty="0" smtClean="0">
              <a:latin typeface="Century Gothic" pitchFamily="34" charset="0"/>
            </a:endParaRPr>
          </a:p>
          <a:p>
            <a:r>
              <a:rPr lang="en-US" sz="1200" b="1" i="1" dirty="0" smtClean="0">
                <a:latin typeface="Century Gothic" pitchFamily="34" charset="0"/>
              </a:rPr>
              <a:t>By: Stephen Vincent Benet</a:t>
            </a:r>
            <a:endParaRPr lang="en-US" sz="1200" b="1" i="1" dirty="0">
              <a:latin typeface="Century Gothic" pitchFamily="34" charset="0"/>
            </a:endParaRPr>
          </a:p>
          <a:p>
            <a:r>
              <a:rPr lang="en-US" sz="1300" dirty="0">
                <a:latin typeface="Century Gothic" pitchFamily="34" charset="0"/>
              </a:rPr>
              <a:t>Said Orville Wright to Wilbur Wright. </a:t>
            </a:r>
          </a:p>
          <a:p>
            <a:r>
              <a:rPr lang="en-US" sz="1300" dirty="0">
                <a:latin typeface="Century Gothic" pitchFamily="34" charset="0"/>
              </a:rPr>
              <a:t>―These birds are very trying. </a:t>
            </a:r>
          </a:p>
          <a:p>
            <a:r>
              <a:rPr lang="en-US" sz="1300" dirty="0">
                <a:latin typeface="Century Gothic" pitchFamily="34" charset="0"/>
              </a:rPr>
              <a:t>I’m sick of hearing them cheep-cheep </a:t>
            </a:r>
          </a:p>
          <a:p>
            <a:r>
              <a:rPr lang="en-US" sz="1300" dirty="0">
                <a:latin typeface="Century Gothic" pitchFamily="34" charset="0"/>
              </a:rPr>
              <a:t>About the fun of flying. </a:t>
            </a:r>
          </a:p>
          <a:p>
            <a:r>
              <a:rPr lang="en-US" sz="1300" dirty="0">
                <a:latin typeface="Century Gothic" pitchFamily="34" charset="0"/>
              </a:rPr>
              <a:t>A bird has feathers, it is true. </a:t>
            </a:r>
          </a:p>
          <a:p>
            <a:r>
              <a:rPr lang="en-US" sz="1300" dirty="0">
                <a:latin typeface="Century Gothic" pitchFamily="34" charset="0"/>
              </a:rPr>
              <a:t>That much I freely grant. </a:t>
            </a:r>
          </a:p>
          <a:p>
            <a:r>
              <a:rPr lang="en-US" sz="1300" dirty="0">
                <a:latin typeface="Century Gothic" pitchFamily="34" charset="0"/>
              </a:rPr>
              <a:t>But must that stop us, W?‖ </a:t>
            </a:r>
          </a:p>
          <a:p>
            <a:r>
              <a:rPr lang="en-US" sz="1300" dirty="0">
                <a:latin typeface="Century Gothic" pitchFamily="34" charset="0"/>
              </a:rPr>
              <a:t>Said Wilbur Wright, ―It shan’t.‖ </a:t>
            </a:r>
          </a:p>
          <a:p>
            <a:r>
              <a:rPr lang="en-US" sz="1300" dirty="0">
                <a:latin typeface="Century Gothic" pitchFamily="34" charset="0"/>
              </a:rPr>
              <a:t>And so they build a glider, first, </a:t>
            </a:r>
          </a:p>
          <a:p>
            <a:r>
              <a:rPr lang="en-US" sz="1300" dirty="0">
                <a:latin typeface="Century Gothic" pitchFamily="34" charset="0"/>
              </a:rPr>
              <a:t>And then they built another. </a:t>
            </a:r>
          </a:p>
          <a:p>
            <a:r>
              <a:rPr lang="en-US" sz="1300" dirty="0">
                <a:latin typeface="Century Gothic" pitchFamily="34" charset="0"/>
              </a:rPr>
              <a:t>– There never were two brothers more </a:t>
            </a:r>
          </a:p>
          <a:p>
            <a:r>
              <a:rPr lang="en-US" sz="1300" dirty="0">
                <a:latin typeface="Century Gothic" pitchFamily="34" charset="0"/>
              </a:rPr>
              <a:t>Devoted to each other. </a:t>
            </a:r>
          </a:p>
          <a:p>
            <a:r>
              <a:rPr lang="en-US" sz="1300" dirty="0">
                <a:latin typeface="Century Gothic" pitchFamily="34" charset="0"/>
              </a:rPr>
              <a:t>They ran a dusty little shop </a:t>
            </a:r>
          </a:p>
          <a:p>
            <a:r>
              <a:rPr lang="en-US" sz="1300" dirty="0">
                <a:latin typeface="Century Gothic" pitchFamily="34" charset="0"/>
              </a:rPr>
              <a:t>For bicycle-repairing. </a:t>
            </a:r>
          </a:p>
          <a:p>
            <a:r>
              <a:rPr lang="en-US" sz="1300" dirty="0">
                <a:latin typeface="Century Gothic" pitchFamily="34" charset="0"/>
              </a:rPr>
              <a:t>And bought each </a:t>
            </a:r>
            <a:r>
              <a:rPr lang="en-US" sz="1300" dirty="0" smtClean="0">
                <a:latin typeface="Century Gothic" pitchFamily="34" charset="0"/>
              </a:rPr>
              <a:t>other </a:t>
            </a:r>
            <a:r>
              <a:rPr lang="en-US" sz="1300" dirty="0">
                <a:latin typeface="Century Gothic" pitchFamily="34" charset="0"/>
              </a:rPr>
              <a:t>soda-pop </a:t>
            </a:r>
          </a:p>
          <a:p>
            <a:r>
              <a:rPr lang="en-US" sz="1300" dirty="0">
                <a:latin typeface="Century Gothic" pitchFamily="34" charset="0"/>
              </a:rPr>
              <a:t>And praised each other’s daring. </a:t>
            </a:r>
          </a:p>
          <a:p>
            <a:r>
              <a:rPr lang="en-US" sz="1300" dirty="0">
                <a:latin typeface="Century Gothic" pitchFamily="34" charset="0"/>
              </a:rPr>
              <a:t>They glided here, they glided there, </a:t>
            </a:r>
          </a:p>
          <a:p>
            <a:r>
              <a:rPr lang="en-US" sz="1300" dirty="0">
                <a:latin typeface="Century Gothic" pitchFamily="34" charset="0"/>
              </a:rPr>
              <a:t>They sometimes skinned their noses. </a:t>
            </a:r>
          </a:p>
          <a:p>
            <a:r>
              <a:rPr lang="en-US" sz="1300" dirty="0">
                <a:latin typeface="Century Gothic" pitchFamily="34" charset="0"/>
              </a:rPr>
              <a:t>– For learning how to rule the air </a:t>
            </a:r>
          </a:p>
          <a:p>
            <a:r>
              <a:rPr lang="en-US" sz="1300" dirty="0">
                <a:latin typeface="Century Gothic" pitchFamily="34" charset="0"/>
              </a:rPr>
              <a:t>Was not a bed of roses – </a:t>
            </a:r>
          </a:p>
          <a:p>
            <a:r>
              <a:rPr lang="en-US" sz="1300" dirty="0">
                <a:latin typeface="Century Gothic" pitchFamily="34" charset="0"/>
              </a:rPr>
              <a:t>But each would murmur, afterward, </a:t>
            </a:r>
          </a:p>
          <a:p>
            <a:r>
              <a:rPr lang="en-US" sz="1300" dirty="0">
                <a:latin typeface="Century Gothic" pitchFamily="34" charset="0"/>
              </a:rPr>
              <a:t>While patching up his bro. </a:t>
            </a:r>
          </a:p>
          <a:p>
            <a:r>
              <a:rPr lang="en-US" sz="1300" dirty="0">
                <a:latin typeface="Century Gothic" pitchFamily="34" charset="0"/>
              </a:rPr>
              <a:t>―Are we discouraged, W?‖ </a:t>
            </a:r>
          </a:p>
          <a:p>
            <a:r>
              <a:rPr lang="en-US" sz="1300" dirty="0">
                <a:latin typeface="Century Gothic" pitchFamily="34" charset="0"/>
              </a:rPr>
              <a:t>―Of course we are not, O!‖ </a:t>
            </a:r>
          </a:p>
          <a:p>
            <a:r>
              <a:rPr lang="en-US" sz="1300" dirty="0">
                <a:latin typeface="Century Gothic" pitchFamily="34" charset="0"/>
              </a:rPr>
              <a:t>And finally, at Kitty Hawk </a:t>
            </a:r>
          </a:p>
          <a:p>
            <a:r>
              <a:rPr lang="en-US" sz="1300" dirty="0">
                <a:latin typeface="Century Gothic" pitchFamily="34" charset="0"/>
              </a:rPr>
              <a:t>In Nineteen-Three (let’s cheer it!), </a:t>
            </a:r>
          </a:p>
          <a:p>
            <a:r>
              <a:rPr lang="en-US" sz="1300" i="1" dirty="0">
                <a:latin typeface="Century Gothic" pitchFamily="34" charset="0"/>
              </a:rPr>
              <a:t>The first real airplane really flew </a:t>
            </a:r>
          </a:p>
          <a:p>
            <a:r>
              <a:rPr lang="en-US" sz="1300" dirty="0">
                <a:latin typeface="Century Gothic" pitchFamily="34" charset="0"/>
              </a:rPr>
              <a:t>With Orville there to steer it! </a:t>
            </a:r>
          </a:p>
          <a:p>
            <a:r>
              <a:rPr lang="en-US" sz="1300" dirty="0">
                <a:latin typeface="Century Gothic" pitchFamily="34" charset="0"/>
              </a:rPr>
              <a:t>– And kingdoms may forget their kings </a:t>
            </a:r>
          </a:p>
          <a:p>
            <a:r>
              <a:rPr lang="en-US" sz="1300" dirty="0">
                <a:latin typeface="Century Gothic" pitchFamily="34" charset="0"/>
              </a:rPr>
              <a:t>And dogs forget their bites, </a:t>
            </a:r>
          </a:p>
          <a:p>
            <a:r>
              <a:rPr lang="en-US" sz="1300" dirty="0">
                <a:latin typeface="Century Gothic" pitchFamily="34" charset="0"/>
              </a:rPr>
              <a:t>But not till Man forgets his wings </a:t>
            </a:r>
          </a:p>
          <a:p>
            <a:r>
              <a:rPr lang="en-US" sz="1300" dirty="0">
                <a:latin typeface="Century Gothic" pitchFamily="34" charset="0"/>
              </a:rPr>
              <a:t>Will men forget the Wrights. </a:t>
            </a:r>
          </a:p>
        </p:txBody>
      </p:sp>
      <p:pic>
        <p:nvPicPr>
          <p:cNvPr id="3074" name="Picture 2" descr="http://memory.loc.gov/master/mss/mwright/04/04003/0030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2667000"/>
            <a:ext cx="5238629" cy="3886200"/>
          </a:xfrm>
          <a:prstGeom prst="rect">
            <a:avLst/>
          </a:prstGeom>
          <a:noFill/>
        </p:spPr>
      </p:pic>
      <p:pic>
        <p:nvPicPr>
          <p:cNvPr id="3076" name="Picture 4" descr="http://www.kidcyber.com.au/IMAGES/Wright%20Brother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57200"/>
            <a:ext cx="2667000" cy="20193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5469" t="16667" r="39063" b="15625"/>
          <a:stretch>
            <a:fillRect/>
          </a:stretch>
        </p:blipFill>
        <p:spPr bwMode="auto">
          <a:xfrm>
            <a:off x="228600" y="533400"/>
            <a:ext cx="54102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://3.bp.blogspot.com/--5HDt8yhwIA/TWFseN8stFI/AAAAAAAAAqI/s7ywxU2z00k/s1600/susan_b_anthony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533400"/>
            <a:ext cx="2811540" cy="3535363"/>
          </a:xfrm>
          <a:prstGeom prst="rect">
            <a:avLst/>
          </a:prstGeom>
          <a:noFill/>
        </p:spPr>
      </p:pic>
      <p:pic>
        <p:nvPicPr>
          <p:cNvPr id="1030" name="Picture 6" descr="http://www.coinfacts.com/silver_dollars/1980s_sba_dollar_obv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24600" y="4114800"/>
            <a:ext cx="2369358" cy="236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71021"/>
            <a:ext cx="3810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latin typeface="Century Gothic" pitchFamily="34" charset="0"/>
              </a:rPr>
              <a:t>I Know Why The Caged Bird Sings</a:t>
            </a:r>
          </a:p>
          <a:p>
            <a:r>
              <a:rPr lang="en-US" sz="1600" dirty="0" smtClean="0">
                <a:latin typeface="Century Gothic" pitchFamily="34" charset="0"/>
              </a:rPr>
              <a:t>The free bird leaps</a:t>
            </a:r>
            <a:br>
              <a:rPr lang="en-US" sz="1600" dirty="0" smtClean="0">
                <a:latin typeface="Century Gothic" pitchFamily="34" charset="0"/>
              </a:rPr>
            </a:br>
            <a:r>
              <a:rPr lang="en-US" sz="1600" dirty="0" smtClean="0">
                <a:latin typeface="Century Gothic" pitchFamily="34" charset="0"/>
              </a:rPr>
              <a:t>on the back of the wind</a:t>
            </a:r>
            <a:br>
              <a:rPr lang="en-US" sz="1600" dirty="0" smtClean="0">
                <a:latin typeface="Century Gothic" pitchFamily="34" charset="0"/>
              </a:rPr>
            </a:br>
            <a:r>
              <a:rPr lang="en-US" sz="1600" dirty="0" smtClean="0">
                <a:latin typeface="Century Gothic" pitchFamily="34" charset="0"/>
              </a:rPr>
              <a:t>and floats downstream</a:t>
            </a:r>
            <a:br>
              <a:rPr lang="en-US" sz="1600" dirty="0" smtClean="0">
                <a:latin typeface="Century Gothic" pitchFamily="34" charset="0"/>
              </a:rPr>
            </a:br>
            <a:r>
              <a:rPr lang="en-US" sz="1600" dirty="0" smtClean="0">
                <a:latin typeface="Century Gothic" pitchFamily="34" charset="0"/>
              </a:rPr>
              <a:t>till the current ends</a:t>
            </a:r>
            <a:br>
              <a:rPr lang="en-US" sz="1600" dirty="0" smtClean="0">
                <a:latin typeface="Century Gothic" pitchFamily="34" charset="0"/>
              </a:rPr>
            </a:br>
            <a:r>
              <a:rPr lang="en-US" sz="1600" dirty="0" smtClean="0">
                <a:latin typeface="Century Gothic" pitchFamily="34" charset="0"/>
              </a:rPr>
              <a:t>and dips his wings</a:t>
            </a:r>
            <a:br>
              <a:rPr lang="en-US" sz="1600" dirty="0" smtClean="0">
                <a:latin typeface="Century Gothic" pitchFamily="34" charset="0"/>
              </a:rPr>
            </a:br>
            <a:r>
              <a:rPr lang="en-US" sz="1600" dirty="0" smtClean="0">
                <a:latin typeface="Century Gothic" pitchFamily="34" charset="0"/>
              </a:rPr>
              <a:t>in the orange sun rays</a:t>
            </a:r>
            <a:br>
              <a:rPr lang="en-US" sz="1600" dirty="0" smtClean="0">
                <a:latin typeface="Century Gothic" pitchFamily="34" charset="0"/>
              </a:rPr>
            </a:br>
            <a:r>
              <a:rPr lang="en-US" sz="1600" dirty="0" smtClean="0">
                <a:latin typeface="Century Gothic" pitchFamily="34" charset="0"/>
              </a:rPr>
              <a:t>and dares to claim the sky.</a:t>
            </a:r>
            <a:br>
              <a:rPr lang="en-US" sz="1600" dirty="0" smtClean="0">
                <a:latin typeface="Century Gothic" pitchFamily="34" charset="0"/>
              </a:rPr>
            </a:br>
            <a:r>
              <a:rPr lang="en-US" sz="1600" dirty="0" smtClean="0">
                <a:latin typeface="Century Gothic" pitchFamily="34" charset="0"/>
              </a:rPr>
              <a:t/>
            </a:r>
            <a:br>
              <a:rPr lang="en-US" sz="1600" dirty="0" smtClean="0">
                <a:latin typeface="Century Gothic" pitchFamily="34" charset="0"/>
              </a:rPr>
            </a:br>
            <a:r>
              <a:rPr lang="en-US" sz="1600" dirty="0" smtClean="0">
                <a:latin typeface="Century Gothic" pitchFamily="34" charset="0"/>
              </a:rPr>
              <a:t>But a bird that stalks</a:t>
            </a:r>
            <a:br>
              <a:rPr lang="en-US" sz="1600" dirty="0" smtClean="0">
                <a:latin typeface="Century Gothic" pitchFamily="34" charset="0"/>
              </a:rPr>
            </a:br>
            <a:r>
              <a:rPr lang="en-US" sz="1600" dirty="0" smtClean="0">
                <a:latin typeface="Century Gothic" pitchFamily="34" charset="0"/>
              </a:rPr>
              <a:t>down his narrow cage</a:t>
            </a:r>
            <a:br>
              <a:rPr lang="en-US" sz="1600" dirty="0" smtClean="0">
                <a:latin typeface="Century Gothic" pitchFamily="34" charset="0"/>
              </a:rPr>
            </a:br>
            <a:r>
              <a:rPr lang="en-US" sz="1600" dirty="0" smtClean="0">
                <a:latin typeface="Century Gothic" pitchFamily="34" charset="0"/>
              </a:rPr>
              <a:t>can seldom see through</a:t>
            </a:r>
            <a:br>
              <a:rPr lang="en-US" sz="1600" dirty="0" smtClean="0">
                <a:latin typeface="Century Gothic" pitchFamily="34" charset="0"/>
              </a:rPr>
            </a:br>
            <a:r>
              <a:rPr lang="en-US" sz="1600" dirty="0" smtClean="0">
                <a:latin typeface="Century Gothic" pitchFamily="34" charset="0"/>
              </a:rPr>
              <a:t>his bars of rage</a:t>
            </a:r>
            <a:br>
              <a:rPr lang="en-US" sz="1600" dirty="0" smtClean="0">
                <a:latin typeface="Century Gothic" pitchFamily="34" charset="0"/>
              </a:rPr>
            </a:br>
            <a:r>
              <a:rPr lang="en-US" sz="1600" dirty="0" smtClean="0">
                <a:latin typeface="Century Gothic" pitchFamily="34" charset="0"/>
              </a:rPr>
              <a:t>his wings are clipped and</a:t>
            </a:r>
            <a:br>
              <a:rPr lang="en-US" sz="1600" dirty="0" smtClean="0">
                <a:latin typeface="Century Gothic" pitchFamily="34" charset="0"/>
              </a:rPr>
            </a:br>
            <a:r>
              <a:rPr lang="en-US" sz="1600" dirty="0" smtClean="0">
                <a:latin typeface="Century Gothic" pitchFamily="34" charset="0"/>
              </a:rPr>
              <a:t>his feet are tied</a:t>
            </a:r>
            <a:br>
              <a:rPr lang="en-US" sz="1600" dirty="0" smtClean="0">
                <a:latin typeface="Century Gothic" pitchFamily="34" charset="0"/>
              </a:rPr>
            </a:br>
            <a:r>
              <a:rPr lang="en-US" sz="1600" dirty="0" smtClean="0">
                <a:latin typeface="Century Gothic" pitchFamily="34" charset="0"/>
              </a:rPr>
              <a:t>so he opens his throat to sing.</a:t>
            </a:r>
            <a:br>
              <a:rPr lang="en-US" sz="1600" dirty="0" smtClean="0">
                <a:latin typeface="Century Gothic" pitchFamily="34" charset="0"/>
              </a:rPr>
            </a:br>
            <a:r>
              <a:rPr lang="en-US" sz="1600" dirty="0" smtClean="0">
                <a:latin typeface="Century Gothic" pitchFamily="34" charset="0"/>
              </a:rPr>
              <a:t/>
            </a:r>
            <a:br>
              <a:rPr lang="en-US" sz="1600" dirty="0" smtClean="0">
                <a:latin typeface="Century Gothic" pitchFamily="34" charset="0"/>
              </a:rPr>
            </a:br>
            <a:r>
              <a:rPr lang="en-US" sz="1600" dirty="0" smtClean="0">
                <a:latin typeface="Century Gothic" pitchFamily="34" charset="0"/>
              </a:rPr>
              <a:t>The caged bird sings</a:t>
            </a:r>
            <a:br>
              <a:rPr lang="en-US" sz="1600" dirty="0" smtClean="0">
                <a:latin typeface="Century Gothic" pitchFamily="34" charset="0"/>
              </a:rPr>
            </a:br>
            <a:r>
              <a:rPr lang="en-US" sz="1600" dirty="0" smtClean="0">
                <a:latin typeface="Century Gothic" pitchFamily="34" charset="0"/>
              </a:rPr>
              <a:t>with fearful trill</a:t>
            </a:r>
            <a:br>
              <a:rPr lang="en-US" sz="1600" dirty="0" smtClean="0">
                <a:latin typeface="Century Gothic" pitchFamily="34" charset="0"/>
              </a:rPr>
            </a:br>
            <a:r>
              <a:rPr lang="en-US" sz="1600" dirty="0" smtClean="0">
                <a:latin typeface="Century Gothic" pitchFamily="34" charset="0"/>
              </a:rPr>
              <a:t>of the things unknown</a:t>
            </a:r>
            <a:br>
              <a:rPr lang="en-US" sz="1600" dirty="0" smtClean="0">
                <a:latin typeface="Century Gothic" pitchFamily="34" charset="0"/>
              </a:rPr>
            </a:br>
            <a:r>
              <a:rPr lang="en-US" sz="1600" dirty="0" smtClean="0">
                <a:latin typeface="Century Gothic" pitchFamily="34" charset="0"/>
              </a:rPr>
              <a:t>but longed for still</a:t>
            </a:r>
            <a:br>
              <a:rPr lang="en-US" sz="1600" dirty="0" smtClean="0">
                <a:latin typeface="Century Gothic" pitchFamily="34" charset="0"/>
              </a:rPr>
            </a:br>
            <a:r>
              <a:rPr lang="en-US" sz="1600" dirty="0" smtClean="0">
                <a:latin typeface="Century Gothic" pitchFamily="34" charset="0"/>
              </a:rPr>
              <a:t>and is tune is heard</a:t>
            </a:r>
            <a:br>
              <a:rPr lang="en-US" sz="1600" dirty="0" smtClean="0">
                <a:latin typeface="Century Gothic" pitchFamily="34" charset="0"/>
              </a:rPr>
            </a:br>
            <a:r>
              <a:rPr lang="en-US" sz="1600" dirty="0" smtClean="0">
                <a:latin typeface="Century Gothic" pitchFamily="34" charset="0"/>
              </a:rPr>
              <a:t>on the distant </a:t>
            </a:r>
            <a:r>
              <a:rPr lang="en-US" sz="1600" dirty="0" smtClean="0">
                <a:latin typeface="Century Gothic" pitchFamily="34" charset="0"/>
              </a:rPr>
              <a:t>hill for </a:t>
            </a:r>
            <a:r>
              <a:rPr lang="en-US" sz="1600" dirty="0" smtClean="0">
                <a:latin typeface="Century Gothic" pitchFamily="34" charset="0"/>
              </a:rPr>
              <a:t>the caged bird</a:t>
            </a:r>
            <a:br>
              <a:rPr lang="en-US" sz="1600" dirty="0" smtClean="0">
                <a:latin typeface="Century Gothic" pitchFamily="34" charset="0"/>
              </a:rPr>
            </a:br>
            <a:r>
              <a:rPr lang="en-US" sz="1600" dirty="0" smtClean="0">
                <a:latin typeface="Century Gothic" pitchFamily="34" charset="0"/>
              </a:rPr>
              <a:t>sings of freedom</a:t>
            </a:r>
            <a:r>
              <a:rPr lang="en-US" sz="1200" dirty="0" smtClean="0">
                <a:latin typeface="Century Gothic" pitchFamily="34" charset="0"/>
              </a:rPr>
              <a:t/>
            </a:r>
            <a:br>
              <a:rPr lang="en-US" sz="1200" dirty="0" smtClean="0">
                <a:latin typeface="Century Gothic" pitchFamily="34" charset="0"/>
              </a:rPr>
            </a:br>
            <a:r>
              <a:rPr lang="en-US" sz="1200" dirty="0" smtClean="0">
                <a:latin typeface="Century Gothic" pitchFamily="34" charset="0"/>
              </a:rPr>
              <a:t/>
            </a:r>
            <a:br>
              <a:rPr lang="en-US" sz="1200" dirty="0" smtClean="0">
                <a:latin typeface="Century Gothic" pitchFamily="34" charset="0"/>
              </a:rPr>
            </a:br>
            <a:r>
              <a:rPr lang="en-US" sz="1200" dirty="0" smtClean="0">
                <a:latin typeface="Century Gothic" pitchFamily="34" charset="0"/>
              </a:rPr>
              <a:t/>
            </a:r>
            <a:br>
              <a:rPr lang="en-US" sz="1200" dirty="0" smtClean="0">
                <a:latin typeface="Century Gothic" pitchFamily="34" charset="0"/>
              </a:rPr>
            </a:br>
            <a:endParaRPr lang="en-US" sz="1200" dirty="0" smtClean="0">
              <a:latin typeface="Century Gothic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800600" y="533400"/>
            <a:ext cx="43434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entury Gothic" pitchFamily="34" charset="0"/>
              </a:rPr>
              <a:t>The free bird thinks of another breeze</a:t>
            </a:r>
            <a:br>
              <a:rPr lang="en-US" sz="1600" dirty="0" smtClean="0">
                <a:latin typeface="Century Gothic" pitchFamily="34" charset="0"/>
              </a:rPr>
            </a:br>
            <a:r>
              <a:rPr lang="en-US" sz="1600" dirty="0" smtClean="0">
                <a:latin typeface="Century Gothic" pitchFamily="34" charset="0"/>
              </a:rPr>
              <a:t>an the trade winds soft through the sighing trees</a:t>
            </a:r>
            <a:br>
              <a:rPr lang="en-US" sz="1600" dirty="0" smtClean="0">
                <a:latin typeface="Century Gothic" pitchFamily="34" charset="0"/>
              </a:rPr>
            </a:br>
            <a:r>
              <a:rPr lang="en-US" sz="1600" dirty="0" smtClean="0">
                <a:latin typeface="Century Gothic" pitchFamily="34" charset="0"/>
              </a:rPr>
              <a:t>and the fat worms waiting on a dawn-bright lawn</a:t>
            </a:r>
            <a:br>
              <a:rPr lang="en-US" sz="1600" dirty="0" smtClean="0">
                <a:latin typeface="Century Gothic" pitchFamily="34" charset="0"/>
              </a:rPr>
            </a:br>
            <a:r>
              <a:rPr lang="en-US" sz="1600" dirty="0" smtClean="0">
                <a:latin typeface="Century Gothic" pitchFamily="34" charset="0"/>
              </a:rPr>
              <a:t>and he names the sky his own.</a:t>
            </a:r>
            <a:br>
              <a:rPr lang="en-US" sz="1600" dirty="0" smtClean="0">
                <a:latin typeface="Century Gothic" pitchFamily="34" charset="0"/>
              </a:rPr>
            </a:br>
            <a:r>
              <a:rPr lang="en-US" sz="1600" dirty="0" smtClean="0">
                <a:latin typeface="Century Gothic" pitchFamily="34" charset="0"/>
              </a:rPr>
              <a:t/>
            </a:r>
            <a:br>
              <a:rPr lang="en-US" sz="1600" dirty="0" smtClean="0">
                <a:latin typeface="Century Gothic" pitchFamily="34" charset="0"/>
              </a:rPr>
            </a:br>
            <a:r>
              <a:rPr lang="en-US" sz="1600" dirty="0" smtClean="0">
                <a:latin typeface="Century Gothic" pitchFamily="34" charset="0"/>
              </a:rPr>
              <a:t>But a caged bird stands on the grave of dreams</a:t>
            </a:r>
            <a:br>
              <a:rPr lang="en-US" sz="1600" dirty="0" smtClean="0">
                <a:latin typeface="Century Gothic" pitchFamily="34" charset="0"/>
              </a:rPr>
            </a:br>
            <a:r>
              <a:rPr lang="en-US" sz="1600" dirty="0" smtClean="0">
                <a:latin typeface="Century Gothic" pitchFamily="34" charset="0"/>
              </a:rPr>
              <a:t>his shadow shouts on a nightmare scream</a:t>
            </a:r>
            <a:br>
              <a:rPr lang="en-US" sz="1600" dirty="0" smtClean="0">
                <a:latin typeface="Century Gothic" pitchFamily="34" charset="0"/>
              </a:rPr>
            </a:br>
            <a:r>
              <a:rPr lang="en-US" sz="1600" dirty="0" smtClean="0">
                <a:latin typeface="Century Gothic" pitchFamily="34" charset="0"/>
              </a:rPr>
              <a:t>his wings are clipped and his feet are tied</a:t>
            </a:r>
            <a:br>
              <a:rPr lang="en-US" sz="1600" dirty="0" smtClean="0">
                <a:latin typeface="Century Gothic" pitchFamily="34" charset="0"/>
              </a:rPr>
            </a:br>
            <a:r>
              <a:rPr lang="en-US" sz="1600" dirty="0" smtClean="0">
                <a:latin typeface="Century Gothic" pitchFamily="34" charset="0"/>
              </a:rPr>
              <a:t>so he opens his throat to sing</a:t>
            </a:r>
            <a:br>
              <a:rPr lang="en-US" sz="1600" dirty="0" smtClean="0">
                <a:latin typeface="Century Gothic" pitchFamily="34" charset="0"/>
              </a:rPr>
            </a:br>
            <a:r>
              <a:rPr lang="en-US" sz="1600" dirty="0" smtClean="0">
                <a:latin typeface="Century Gothic" pitchFamily="34" charset="0"/>
              </a:rPr>
              <a:t/>
            </a:r>
            <a:br>
              <a:rPr lang="en-US" sz="1600" dirty="0" smtClean="0">
                <a:latin typeface="Century Gothic" pitchFamily="34" charset="0"/>
              </a:rPr>
            </a:br>
            <a:r>
              <a:rPr lang="en-US" sz="1600" dirty="0" smtClean="0">
                <a:latin typeface="Century Gothic" pitchFamily="34" charset="0"/>
              </a:rPr>
              <a:t>The caged bird sings</a:t>
            </a:r>
            <a:br>
              <a:rPr lang="en-US" sz="1600" dirty="0" smtClean="0">
                <a:latin typeface="Century Gothic" pitchFamily="34" charset="0"/>
              </a:rPr>
            </a:br>
            <a:r>
              <a:rPr lang="en-US" sz="1600" dirty="0" smtClean="0">
                <a:latin typeface="Century Gothic" pitchFamily="34" charset="0"/>
              </a:rPr>
              <a:t>with a fearful trill</a:t>
            </a:r>
            <a:br>
              <a:rPr lang="en-US" sz="1600" dirty="0" smtClean="0">
                <a:latin typeface="Century Gothic" pitchFamily="34" charset="0"/>
              </a:rPr>
            </a:br>
            <a:r>
              <a:rPr lang="en-US" sz="1600" dirty="0" smtClean="0">
                <a:latin typeface="Century Gothic" pitchFamily="34" charset="0"/>
              </a:rPr>
              <a:t>of things unknown</a:t>
            </a:r>
            <a:br>
              <a:rPr lang="en-US" sz="1600" dirty="0" smtClean="0">
                <a:latin typeface="Century Gothic" pitchFamily="34" charset="0"/>
              </a:rPr>
            </a:br>
            <a:r>
              <a:rPr lang="en-US" sz="1600" dirty="0" smtClean="0">
                <a:latin typeface="Century Gothic" pitchFamily="34" charset="0"/>
              </a:rPr>
              <a:t>but longed for still</a:t>
            </a:r>
            <a:br>
              <a:rPr lang="en-US" sz="1600" dirty="0" smtClean="0">
                <a:latin typeface="Century Gothic" pitchFamily="34" charset="0"/>
              </a:rPr>
            </a:br>
            <a:r>
              <a:rPr lang="en-US" sz="1600" dirty="0" smtClean="0">
                <a:latin typeface="Century Gothic" pitchFamily="34" charset="0"/>
              </a:rPr>
              <a:t>and his tune is heard</a:t>
            </a:r>
            <a:br>
              <a:rPr lang="en-US" sz="1600" dirty="0" smtClean="0">
                <a:latin typeface="Century Gothic" pitchFamily="34" charset="0"/>
              </a:rPr>
            </a:br>
            <a:r>
              <a:rPr lang="en-US" sz="1600" dirty="0" smtClean="0">
                <a:latin typeface="Century Gothic" pitchFamily="34" charset="0"/>
              </a:rPr>
              <a:t>on the distant hill</a:t>
            </a:r>
            <a:br>
              <a:rPr lang="en-US" sz="1600" dirty="0" smtClean="0">
                <a:latin typeface="Century Gothic" pitchFamily="34" charset="0"/>
              </a:rPr>
            </a:br>
            <a:r>
              <a:rPr lang="en-US" sz="1600" dirty="0" smtClean="0">
                <a:latin typeface="Century Gothic" pitchFamily="34" charset="0"/>
              </a:rPr>
              <a:t>for the caged bird</a:t>
            </a:r>
            <a:br>
              <a:rPr lang="en-US" sz="1600" dirty="0" smtClean="0">
                <a:latin typeface="Century Gothic" pitchFamily="34" charset="0"/>
              </a:rPr>
            </a:br>
            <a:r>
              <a:rPr lang="en-US" sz="1600" dirty="0" smtClean="0">
                <a:latin typeface="Century Gothic" pitchFamily="34" charset="0"/>
              </a:rPr>
              <a:t>sings of freedom. </a:t>
            </a:r>
            <a:endParaRPr lang="en-US" sz="1600" dirty="0"/>
          </a:p>
        </p:txBody>
      </p:sp>
      <p:pic>
        <p:nvPicPr>
          <p:cNvPr id="1026" name="Picture 2" descr="http://www.fantasticfiction.co.uk/images/x1/x71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685800"/>
            <a:ext cx="1578130" cy="2362200"/>
          </a:xfrm>
          <a:prstGeom prst="rect">
            <a:avLst/>
          </a:prstGeom>
          <a:noFill/>
        </p:spPr>
      </p:pic>
      <p:pic>
        <p:nvPicPr>
          <p:cNvPr id="1028" name="Picture 4" descr="http://ahwazna.org/uploads/bird_cage5122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5029200"/>
            <a:ext cx="1990724" cy="167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242</Words>
  <Application>Microsoft Office PowerPoint</Application>
  <PresentationFormat>On-screen Show (4:3)</PresentationFormat>
  <Paragraphs>37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>Randolph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lgarrison</dc:creator>
  <cp:lastModifiedBy>lgarrison</cp:lastModifiedBy>
  <cp:revision>24</cp:revision>
  <dcterms:created xsi:type="dcterms:W3CDTF">2012-11-19T18:16:24Z</dcterms:created>
  <dcterms:modified xsi:type="dcterms:W3CDTF">2012-12-20T20:59:59Z</dcterms:modified>
</cp:coreProperties>
</file>